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theme/theme5.xml" ContentType="application/vnd.openxmlformats-officedocument.them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theme/theme8.xml" ContentType="application/vnd.openxmlformats-officedocument.theme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theme/theme4.xml" ContentType="application/vnd.openxmlformats-officedocument.them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  <p:sldMasterId id="2147483653" r:id="rId3"/>
    <p:sldMasterId id="2147483655" r:id="rId4"/>
    <p:sldMasterId id="2147483657" r:id="rId5"/>
    <p:sldMasterId id="2147483659" r:id="rId6"/>
    <p:sldMasterId id="2147483661" r:id="rId7"/>
  </p:sldMasterIdLst>
  <p:notesMasterIdLst>
    <p:notesMasterId r:id="rId35"/>
  </p:notesMasterIdLst>
  <p:sldIdLst>
    <p:sldId id="256" r:id="rId8"/>
    <p:sldId id="283" r:id="rId9"/>
    <p:sldId id="272" r:id="rId10"/>
    <p:sldId id="260" r:id="rId11"/>
    <p:sldId id="268" r:id="rId12"/>
    <p:sldId id="284" r:id="rId13"/>
    <p:sldId id="285" r:id="rId14"/>
    <p:sldId id="286" r:id="rId15"/>
    <p:sldId id="287" r:id="rId16"/>
    <p:sldId id="291" r:id="rId17"/>
    <p:sldId id="292" r:id="rId18"/>
    <p:sldId id="293" r:id="rId19"/>
    <p:sldId id="294" r:id="rId20"/>
    <p:sldId id="295" r:id="rId21"/>
    <p:sldId id="296" r:id="rId22"/>
    <p:sldId id="274" r:id="rId23"/>
    <p:sldId id="297" r:id="rId24"/>
    <p:sldId id="298" r:id="rId25"/>
    <p:sldId id="299" r:id="rId26"/>
    <p:sldId id="300" r:id="rId27"/>
    <p:sldId id="301" r:id="rId28"/>
    <p:sldId id="302" r:id="rId29"/>
    <p:sldId id="303" r:id="rId30"/>
    <p:sldId id="288" r:id="rId31"/>
    <p:sldId id="289" r:id="rId32"/>
    <p:sldId id="290" r:id="rId33"/>
    <p:sldId id="282" r:id="rId3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726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8FFEF1-9222-43A1-ACC1-B028C4B2994E}" type="datetimeFigureOut">
              <a:rPr lang="en-AU" smtClean="0"/>
              <a:pPr/>
              <a:t>9/11/2016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A771D5-76B8-4A91-80E3-CCF4AAE170E7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2518695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771D5-76B8-4A91-80E3-CCF4AAE170E7}" type="slidenum">
              <a:rPr lang="en-AU" smtClean="0"/>
              <a:pPr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3044440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68767-CFB0-43B3-BE92-352E89AEF967}" type="slidenum">
              <a:rPr lang="en-AU" smtClean="0"/>
              <a:pPr/>
              <a:t>21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2322188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339503"/>
            <a:ext cx="8640960" cy="3672408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1520" y="4587974"/>
            <a:ext cx="6840760" cy="432048"/>
          </a:xfrm>
          <a:prstGeom prst="rect">
            <a:avLst/>
          </a:prstGeom>
        </p:spPr>
        <p:txBody>
          <a:bodyPr anchor="ctr"/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xmlns="" val="1754514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23479"/>
            <a:ext cx="8712968" cy="936104"/>
          </a:xfrm>
          <a:prstGeom prst="rect">
            <a:avLst/>
          </a:prstGeom>
        </p:spPr>
        <p:txBody>
          <a:bodyPr anchor="ctr"/>
          <a:lstStyle>
            <a:lvl1pPr algn="l">
              <a:defRPr sz="3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00151"/>
            <a:ext cx="8712968" cy="3027784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xmlns="" val="348017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79512" y="123479"/>
            <a:ext cx="8712968" cy="936104"/>
          </a:xfrm>
          <a:prstGeom prst="rect">
            <a:avLst/>
          </a:prstGeom>
        </p:spPr>
        <p:txBody>
          <a:bodyPr anchor="ctr"/>
          <a:lstStyle>
            <a:lvl1pPr algn="l">
              <a:defRPr sz="3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79512" y="1200151"/>
            <a:ext cx="8712968" cy="3027784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xmlns="" val="1079952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512" y="411510"/>
            <a:ext cx="8507288" cy="857250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00478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00150"/>
            <a:ext cx="8784976" cy="36758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xmlns="" val="3733110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79512" y="123479"/>
            <a:ext cx="8712968" cy="936104"/>
          </a:xfrm>
          <a:prstGeom prst="rect">
            <a:avLst/>
          </a:prstGeom>
        </p:spPr>
        <p:txBody>
          <a:bodyPr anchor="ctr"/>
          <a:lstStyle>
            <a:lvl1pPr algn="l">
              <a:defRPr sz="3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79512" y="1200151"/>
            <a:ext cx="8712968" cy="3027784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xmlns="" val="1297769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79512" y="123479"/>
            <a:ext cx="8712968" cy="936104"/>
          </a:xfrm>
          <a:prstGeom prst="rect">
            <a:avLst/>
          </a:prstGeom>
        </p:spPr>
        <p:txBody>
          <a:bodyPr anchor="ctr"/>
          <a:lstStyle>
            <a:lvl1pPr algn="l">
              <a:defRPr sz="3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79512" y="1200151"/>
            <a:ext cx="8712968" cy="3027784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xmlns="" val="776429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3468"/>
            <a:ext cx="8568952" cy="857250"/>
          </a:xfrm>
          <a:prstGeom prst="rect">
            <a:avLst/>
          </a:prstGeom>
        </p:spPr>
        <p:txBody>
          <a:bodyPr anchor="ctr"/>
          <a:lstStyle>
            <a:lvl1pPr algn="l">
              <a:defRPr sz="3000" b="1">
                <a:solidFill>
                  <a:srgbClr val="00476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00151"/>
            <a:ext cx="8568952" cy="3394472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450"/>
              </a:spcAft>
              <a:defRPr sz="1800"/>
            </a:lvl1pPr>
            <a:lvl2pPr>
              <a:spcBef>
                <a:spcPts val="0"/>
              </a:spcBef>
              <a:spcAft>
                <a:spcPts val="450"/>
              </a:spcAft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xmlns="" val="3254486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79512" y="123479"/>
            <a:ext cx="8712968" cy="936104"/>
          </a:xfrm>
          <a:prstGeom prst="rect">
            <a:avLst/>
          </a:prstGeom>
        </p:spPr>
        <p:txBody>
          <a:bodyPr anchor="ctr"/>
          <a:lstStyle>
            <a:lvl1pPr algn="l">
              <a:defRPr sz="3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79512" y="1200151"/>
            <a:ext cx="8712968" cy="3027784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xmlns="" val="1719766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79512" y="123479"/>
            <a:ext cx="8712968" cy="936104"/>
          </a:xfrm>
          <a:prstGeom prst="rect">
            <a:avLst/>
          </a:prstGeom>
        </p:spPr>
        <p:txBody>
          <a:bodyPr anchor="ctr"/>
          <a:lstStyle>
            <a:lvl1pPr algn="l">
              <a:defRPr sz="3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79512" y="1200151"/>
            <a:ext cx="8712968" cy="3027784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xmlns="" val="1169178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8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EAFFCE-7301-4B7B-A1BE-1480D375494B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xmlns="" val="1804433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59038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16935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63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6022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70380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4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20942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11877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dO5SKYF3iWE" TargetMode="Externa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sz="3600" dirty="0"/>
              <a:t>‘Future of Work and the Impact on Human Capital’</a:t>
            </a:r>
            <a:r>
              <a:rPr lang="en-AU" dirty="0"/>
              <a:t/>
            </a:r>
            <a:br>
              <a:rPr lang="en-AU" dirty="0"/>
            </a:br>
            <a:r>
              <a:rPr lang="en-AU" dirty="0"/>
              <a:t/>
            </a:r>
            <a:br>
              <a:rPr lang="en-AU" dirty="0"/>
            </a:br>
            <a:r>
              <a:rPr lang="en-AU" sz="2400" dirty="0"/>
              <a:t>Angelina Pillai</a:t>
            </a:r>
            <a:br>
              <a:rPr lang="en-AU" sz="2400" dirty="0"/>
            </a:br>
            <a:r>
              <a:rPr lang="en-AU" sz="2400" dirty="0"/>
              <a:t>National Manager, Professional Development</a:t>
            </a:r>
            <a:br>
              <a:rPr lang="en-AU" sz="2400" dirty="0"/>
            </a:br>
            <a:r>
              <a:rPr lang="en-AU" sz="2400" dirty="0"/>
              <a:t> Australian Human Resources Institute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xmlns="" val="37567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ASIMO</a:t>
            </a:r>
          </a:p>
        </p:txBody>
      </p:sp>
      <p:pic>
        <p:nvPicPr>
          <p:cNvPr id="1026" name="Picture 2" descr="Honda new Asimo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02610" y="1781756"/>
            <a:ext cx="2731899" cy="1927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asim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9" y="1102794"/>
            <a:ext cx="5544616" cy="3269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7883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Kiva Robots</a:t>
            </a:r>
          </a:p>
        </p:txBody>
      </p:sp>
      <p:pic>
        <p:nvPicPr>
          <p:cNvPr id="2052" name="Picture 4" descr="Image result for kiva robot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26866" y="1131590"/>
            <a:ext cx="4163292" cy="316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9797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>
                <a:solidFill>
                  <a:srgbClr val="004765"/>
                </a:solidFill>
                <a:latin typeface="+mj-lt"/>
                <a:cs typeface="+mj-cs"/>
              </a:rPr>
              <a:t>What is the fourth revolution?</a:t>
            </a:r>
            <a:endParaRPr lang="en-AU" sz="3000" dirty="0">
              <a:solidFill>
                <a:srgbClr val="004765"/>
              </a:solidFill>
              <a:latin typeface="+mj-lt"/>
              <a:cs typeface="+mj-cs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  <a:tabLst>
                <a:tab pos="5143500" algn="l"/>
              </a:tabLst>
            </a:pPr>
            <a:r>
              <a:rPr lang="en-AU" sz="3200" dirty="0">
                <a:latin typeface="+mj-lt"/>
              </a:rPr>
              <a:t>1</a:t>
            </a:r>
            <a:r>
              <a:rPr lang="en-AU" sz="3200" baseline="30000" dirty="0">
                <a:latin typeface="+mj-lt"/>
              </a:rPr>
              <a:t>st</a:t>
            </a:r>
            <a:r>
              <a:rPr lang="en-AU" sz="3200" dirty="0">
                <a:latin typeface="+mj-lt"/>
              </a:rPr>
              <a:t> revolution	1784</a:t>
            </a:r>
          </a:p>
          <a:p>
            <a:pPr marL="0" indent="0">
              <a:spcBef>
                <a:spcPts val="0"/>
              </a:spcBef>
              <a:buNone/>
              <a:tabLst>
                <a:tab pos="5143500" algn="l"/>
              </a:tabLst>
            </a:pPr>
            <a:r>
              <a:rPr lang="en-AU" sz="3200" dirty="0">
                <a:latin typeface="+mj-lt"/>
              </a:rPr>
              <a:t>2</a:t>
            </a:r>
            <a:r>
              <a:rPr lang="en-AU" sz="3200" baseline="30000" dirty="0">
                <a:latin typeface="+mj-lt"/>
              </a:rPr>
              <a:t>nd</a:t>
            </a:r>
            <a:r>
              <a:rPr lang="en-AU" sz="3200" dirty="0">
                <a:latin typeface="+mj-lt"/>
              </a:rPr>
              <a:t> revolution	1870</a:t>
            </a:r>
          </a:p>
          <a:p>
            <a:pPr marL="0" indent="0">
              <a:spcBef>
                <a:spcPts val="0"/>
              </a:spcBef>
              <a:buNone/>
              <a:tabLst>
                <a:tab pos="5143500" algn="l"/>
              </a:tabLst>
            </a:pPr>
            <a:r>
              <a:rPr lang="en-AU" sz="3200" dirty="0">
                <a:latin typeface="+mj-lt"/>
              </a:rPr>
              <a:t>3</a:t>
            </a:r>
            <a:r>
              <a:rPr lang="en-AU" sz="3200" baseline="30000" dirty="0">
                <a:latin typeface="+mj-lt"/>
              </a:rPr>
              <a:t>rd</a:t>
            </a:r>
            <a:r>
              <a:rPr lang="en-AU" sz="3200" dirty="0">
                <a:latin typeface="+mj-lt"/>
              </a:rPr>
              <a:t> revolution	1970</a:t>
            </a:r>
          </a:p>
          <a:p>
            <a:pPr marL="0" indent="0">
              <a:spcBef>
                <a:spcPts val="0"/>
              </a:spcBef>
              <a:buNone/>
              <a:tabLst>
                <a:tab pos="5143500" algn="l"/>
              </a:tabLst>
            </a:pPr>
            <a:endParaRPr lang="en-AU" sz="3200" dirty="0">
              <a:latin typeface="+mj-lt"/>
            </a:endParaRPr>
          </a:p>
          <a:p>
            <a:pPr marL="0" indent="0">
              <a:spcBef>
                <a:spcPts val="0"/>
              </a:spcBef>
              <a:buNone/>
              <a:tabLst>
                <a:tab pos="5600700" algn="ctr"/>
              </a:tabLst>
            </a:pPr>
            <a:r>
              <a:rPr lang="en-AU" sz="3200" dirty="0">
                <a:latin typeface="+mj-lt"/>
              </a:rPr>
              <a:t>4</a:t>
            </a:r>
            <a:r>
              <a:rPr lang="en-AU" sz="3200" baseline="30000" dirty="0">
                <a:latin typeface="+mj-lt"/>
              </a:rPr>
              <a:t>th</a:t>
            </a:r>
            <a:r>
              <a:rPr lang="en-AU" sz="3200" dirty="0">
                <a:latin typeface="+mj-lt"/>
              </a:rPr>
              <a:t> industrial revolution</a:t>
            </a:r>
            <a:endParaRPr lang="en-US" sz="1800" dirty="0">
              <a:latin typeface="+mj-lt"/>
            </a:endParaRPr>
          </a:p>
          <a:p>
            <a:pPr marL="0" indent="0" algn="r">
              <a:spcBef>
                <a:spcPts val="0"/>
              </a:spcBef>
              <a:buNone/>
            </a:pPr>
            <a:endParaRPr lang="en-US" sz="1800" dirty="0"/>
          </a:p>
          <a:p>
            <a:pPr marL="0" indent="0" algn="r">
              <a:spcBef>
                <a:spcPts val="0"/>
              </a:spcBef>
              <a:buNone/>
            </a:pPr>
            <a:r>
              <a:rPr lang="en-US" sz="1800" dirty="0"/>
              <a:t>Klaus Schwab, Chair </a:t>
            </a:r>
            <a:r>
              <a:rPr lang="en-US" sz="1800" dirty="0" err="1"/>
              <a:t>WEF</a:t>
            </a:r>
            <a:r>
              <a:rPr lang="en-US" sz="1800" dirty="0"/>
              <a:t> </a:t>
            </a:r>
            <a:endParaRPr lang="en-AU" sz="1800" dirty="0"/>
          </a:p>
          <a:p>
            <a:pPr>
              <a:spcBef>
                <a:spcPts val="0"/>
              </a:spcBef>
            </a:pPr>
            <a:endParaRPr lang="en-AU" sz="3200" dirty="0"/>
          </a:p>
          <a:p>
            <a:pPr algn="ctr">
              <a:spcBef>
                <a:spcPts val="0"/>
              </a:spcBef>
            </a:pPr>
            <a:endParaRPr lang="en-AU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6096" y="2643758"/>
            <a:ext cx="1008112" cy="117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380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79512" y="843558"/>
            <a:ext cx="8712968" cy="3027784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sz="3600" dirty="0">
                <a:latin typeface="+mj-lt"/>
              </a:rPr>
              <a:t>Do they really do anything that </a:t>
            </a:r>
            <a:br>
              <a:rPr lang="en-US" sz="3600" dirty="0">
                <a:latin typeface="+mj-lt"/>
              </a:rPr>
            </a:br>
            <a:r>
              <a:rPr lang="en-US" sz="3600" dirty="0">
                <a:latin typeface="+mj-lt"/>
              </a:rPr>
              <a:t>improves </a:t>
            </a:r>
            <a:r>
              <a:rPr lang="en-US" sz="3600" b="1" dirty="0">
                <a:latin typeface="+mj-lt"/>
              </a:rPr>
              <a:t>productivity</a:t>
            </a:r>
            <a:r>
              <a:rPr lang="en-US" sz="3600" dirty="0">
                <a:latin typeface="+mj-lt"/>
              </a:rPr>
              <a:t>?</a:t>
            </a:r>
            <a:endParaRPr lang="en-AU" sz="28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351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/>
              <a:t>Technological Unemployment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699542"/>
            <a:ext cx="8712968" cy="3027784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sz="3200" dirty="0"/>
              <a:t>When the more economic use of labour outruns the pace at which we find new</a:t>
            </a:r>
            <a:br>
              <a:rPr lang="en-US" sz="3200" dirty="0"/>
            </a:br>
            <a:r>
              <a:rPr lang="en-US" sz="3200" dirty="0"/>
              <a:t>uses for that displaced labour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xmlns="" val="3787566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AU" sz="3600" dirty="0"/>
          </a:p>
          <a:p>
            <a:pPr marL="0" indent="0" algn="ctr">
              <a:buNone/>
            </a:pPr>
            <a:r>
              <a:rPr lang="en-AU" sz="3600" b="1" dirty="0">
                <a:latin typeface="+mj-lt"/>
              </a:rPr>
              <a:t>People</a:t>
            </a:r>
            <a:r>
              <a:rPr lang="en-AU" sz="3600" dirty="0">
                <a:latin typeface="+mj-lt"/>
              </a:rPr>
              <a:t> or </a:t>
            </a:r>
            <a:r>
              <a:rPr lang="en-AU" sz="3600" b="1" dirty="0">
                <a:latin typeface="+mj-lt"/>
              </a:rPr>
              <a:t>Robots</a:t>
            </a:r>
            <a:r>
              <a:rPr lang="en-AU" sz="3600" dirty="0">
                <a:latin typeface="+mj-lt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28106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AU" sz="3000" dirty="0">
                <a:solidFill>
                  <a:srgbClr val="004765"/>
                </a:solidFill>
                <a:latin typeface="Calibri"/>
                <a:cs typeface="+mj-cs"/>
              </a:rPr>
              <a:t>HR Certification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AU" dirty="0"/>
          </a:p>
          <a:p>
            <a:pPr marL="0" indent="0" algn="ctr">
              <a:buNone/>
            </a:pPr>
            <a:endParaRPr lang="en-AU" dirty="0"/>
          </a:p>
          <a:p>
            <a:pPr marL="0" indent="0" algn="ctr">
              <a:buNone/>
            </a:pPr>
            <a:r>
              <a:rPr lang="en-AU" dirty="0"/>
              <a:t>HR </a:t>
            </a:r>
            <a:r>
              <a:rPr lang="en-AU" b="1" dirty="0"/>
              <a:t>Certification</a:t>
            </a:r>
            <a:r>
              <a:rPr lang="en-AU" dirty="0"/>
              <a:t> in Australia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37774" y="1131590"/>
            <a:ext cx="3996444" cy="3651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8310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79512" y="1200151"/>
            <a:ext cx="8712968" cy="3027784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AU" dirty="0">
                <a:latin typeface="+mj-lt"/>
              </a:rPr>
              <a:t>“CEOs know that they depend on their companies’</a:t>
            </a:r>
            <a:br>
              <a:rPr lang="en-AU" dirty="0">
                <a:latin typeface="+mj-lt"/>
              </a:rPr>
            </a:br>
            <a:r>
              <a:rPr lang="en-AU" dirty="0">
                <a:latin typeface="+mj-lt"/>
              </a:rPr>
              <a:t>human resources to achieve success. </a:t>
            </a:r>
            <a:br>
              <a:rPr lang="en-AU" dirty="0">
                <a:latin typeface="+mj-lt"/>
              </a:rPr>
            </a:br>
            <a:r>
              <a:rPr lang="en-AU" b="1" dirty="0">
                <a:latin typeface="+mj-lt"/>
              </a:rPr>
              <a:t>Businesses don’t create value...people do.”</a:t>
            </a:r>
          </a:p>
          <a:p>
            <a:pPr marL="0" indent="0" algn="ctr">
              <a:spcBef>
                <a:spcPts val="0"/>
              </a:spcBef>
              <a:buNone/>
            </a:pPr>
            <a:endParaRPr lang="en-AU" b="1" dirty="0">
              <a:latin typeface="+mj-lt"/>
            </a:endParaRPr>
          </a:p>
          <a:p>
            <a:pPr marL="0" indent="0" algn="ctr">
              <a:buNone/>
            </a:pPr>
            <a:endParaRPr lang="en-AU" sz="1800" dirty="0">
              <a:latin typeface="+mj-lt"/>
            </a:endParaRPr>
          </a:p>
          <a:p>
            <a:pPr marL="0" indent="0" algn="r">
              <a:buNone/>
            </a:pPr>
            <a:r>
              <a:rPr lang="en-AU" sz="1800" dirty="0">
                <a:latin typeface="+mj-lt"/>
              </a:rPr>
              <a:t>Ram Charan, Dominic Barton, Denis Carey</a:t>
            </a:r>
            <a:br>
              <a:rPr lang="en-AU" sz="1800" dirty="0">
                <a:latin typeface="+mj-lt"/>
              </a:rPr>
            </a:br>
            <a:r>
              <a:rPr lang="en-AU" sz="1800" i="1" dirty="0">
                <a:latin typeface="+mj-lt"/>
              </a:rPr>
              <a:t>Harvard Business Review, July-August Edition 2015</a:t>
            </a:r>
          </a:p>
        </p:txBody>
      </p:sp>
    </p:spTree>
    <p:extLst>
      <p:ext uri="{BB962C8B-B14F-4D97-AF65-F5344CB8AC3E}">
        <p14:creationId xmlns:p14="http://schemas.microsoft.com/office/powerpoint/2010/main" xmlns="" val="111387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600" dirty="0">
                <a:latin typeface="+mj-lt"/>
              </a:rPr>
              <a:t>What does it mean for </a:t>
            </a:r>
            <a:r>
              <a:rPr lang="en-US" sz="3600" b="1" dirty="0">
                <a:latin typeface="+mj-lt"/>
              </a:rPr>
              <a:t>skills</a:t>
            </a:r>
            <a:r>
              <a:rPr lang="en-US" sz="3600" dirty="0">
                <a:latin typeface="+mj-lt"/>
              </a:rPr>
              <a:t>?</a:t>
            </a:r>
            <a:endParaRPr lang="en-AU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926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>
                <a:solidFill>
                  <a:srgbClr val="004765"/>
                </a:solidFill>
                <a:latin typeface="+mj-lt"/>
                <a:cs typeface="+mj-cs"/>
              </a:rPr>
              <a:t>Top five “safe” occupations</a:t>
            </a:r>
            <a:endParaRPr lang="en-AU" sz="3000" dirty="0">
              <a:solidFill>
                <a:srgbClr val="004765"/>
              </a:solidFill>
              <a:latin typeface="+mj-lt"/>
              <a:cs typeface="+mj-cs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800" dirty="0">
                <a:latin typeface="+mj-lt"/>
              </a:rPr>
              <a:t>Recreational therapists</a:t>
            </a:r>
            <a:endParaRPr lang="en-AU" sz="2800" dirty="0"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800" dirty="0">
                <a:latin typeface="+mj-lt"/>
              </a:rPr>
              <a:t>First-line supervisors of mechanics, installers and repairers</a:t>
            </a:r>
            <a:endParaRPr lang="en-AU" sz="2800" dirty="0"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800" dirty="0">
                <a:latin typeface="+mj-lt"/>
              </a:rPr>
              <a:t>Emergency management directors</a:t>
            </a:r>
            <a:endParaRPr lang="en-AU" sz="2800" dirty="0"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800" dirty="0">
                <a:latin typeface="+mj-lt"/>
              </a:rPr>
              <a:t>Mental health and substance abuse social workers</a:t>
            </a:r>
            <a:endParaRPr lang="en-AU" sz="2800" dirty="0"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800" dirty="0">
                <a:latin typeface="+mj-lt"/>
              </a:rPr>
              <a:t>Audiologists</a:t>
            </a:r>
            <a:endParaRPr lang="en-AU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539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51470"/>
            <a:ext cx="8507288" cy="857250"/>
          </a:xfrm>
        </p:spPr>
        <p:txBody>
          <a:bodyPr/>
          <a:lstStyle/>
          <a:p>
            <a:r>
              <a:rPr lang="en-AU" dirty="0"/>
              <a:t>AHRI – 73 years and counting</a:t>
            </a:r>
          </a:p>
        </p:txBody>
      </p:sp>
      <p:pic>
        <p:nvPicPr>
          <p:cNvPr id="10" name="Picture 3" descr="C:\Users\pillaia\AppData\Local\Microsoft\Windows\Temporary Internet Files\Content.Outlook\WLSWC0BI\AHRI_70_Chart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2" y="771550"/>
            <a:ext cx="9289032" cy="437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2257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3000" dirty="0">
                <a:solidFill>
                  <a:srgbClr val="004765"/>
                </a:solidFill>
                <a:latin typeface="+mj-lt"/>
                <a:cs typeface="+mj-cs"/>
              </a:rPr>
              <a:t>Bottom five “unsafe” occupations</a:t>
            </a:r>
            <a:endParaRPr lang="en-AU" sz="3000" dirty="0">
              <a:solidFill>
                <a:srgbClr val="004765"/>
              </a:solidFill>
              <a:latin typeface="+mj-lt"/>
              <a:cs typeface="+mj-cs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79512" y="1200151"/>
            <a:ext cx="8712968" cy="3027784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latin typeface="+mj-lt"/>
              </a:rPr>
              <a:t>698. Insurance underwriters</a:t>
            </a:r>
            <a:endParaRPr lang="en-AU" sz="2800" dirty="0">
              <a:latin typeface="+mj-lt"/>
            </a:endParaRPr>
          </a:p>
          <a:p>
            <a:pPr marL="0" indent="0">
              <a:buNone/>
            </a:pPr>
            <a:r>
              <a:rPr lang="en-US" sz="2800" dirty="0">
                <a:latin typeface="+mj-lt"/>
              </a:rPr>
              <a:t>699. Mathematical technicians</a:t>
            </a:r>
            <a:endParaRPr lang="en-AU" sz="2800" dirty="0">
              <a:latin typeface="+mj-lt"/>
            </a:endParaRPr>
          </a:p>
          <a:p>
            <a:pPr marL="0" indent="0">
              <a:buNone/>
            </a:pPr>
            <a:r>
              <a:rPr lang="en-US" sz="2800" dirty="0">
                <a:latin typeface="+mj-lt"/>
              </a:rPr>
              <a:t>700. Hand sewers</a:t>
            </a:r>
            <a:endParaRPr lang="en-AU" sz="2800" dirty="0">
              <a:latin typeface="+mj-lt"/>
            </a:endParaRPr>
          </a:p>
          <a:p>
            <a:pPr marL="0" indent="0">
              <a:buNone/>
            </a:pPr>
            <a:r>
              <a:rPr lang="en-US" sz="2800" dirty="0">
                <a:latin typeface="+mj-lt"/>
              </a:rPr>
              <a:t>701. Title examiners, abstractors and searchers</a:t>
            </a:r>
            <a:endParaRPr lang="en-AU" sz="2800" dirty="0">
              <a:latin typeface="+mj-lt"/>
            </a:endParaRPr>
          </a:p>
          <a:p>
            <a:pPr marL="0" indent="0">
              <a:buNone/>
            </a:pPr>
            <a:r>
              <a:rPr lang="en-US" sz="2800" dirty="0">
                <a:latin typeface="+mj-lt"/>
              </a:rPr>
              <a:t>702. Telemarketers</a:t>
            </a:r>
            <a:endParaRPr lang="en-AU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956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712968" cy="936104"/>
          </a:xfrm>
        </p:spPr>
        <p:txBody>
          <a:bodyPr/>
          <a:lstStyle/>
          <a:p>
            <a:r>
              <a:rPr lang="en-US" sz="3000" dirty="0">
                <a:solidFill>
                  <a:srgbClr val="004765"/>
                </a:solidFill>
                <a:latin typeface="+mj-lt"/>
                <a:cs typeface="+mj-cs"/>
              </a:rPr>
              <a:t>Frey-Osborne Analysis</a:t>
            </a:r>
            <a:endParaRPr lang="en-AU" sz="3000" dirty="0">
              <a:solidFill>
                <a:srgbClr val="004765"/>
              </a:solidFill>
              <a:latin typeface="+mj-lt"/>
              <a:cs typeface="+mj-cs"/>
            </a:endParaRPr>
          </a:p>
        </p:txBody>
      </p:sp>
      <p:sp>
        <p:nvSpPr>
          <p:cNvPr id="4" name="Content Placeholder 12"/>
          <p:cNvSpPr>
            <a:spLocks noGrp="1"/>
          </p:cNvSpPr>
          <p:nvPr>
            <p:ph idx="1"/>
          </p:nvPr>
        </p:nvSpPr>
        <p:spPr>
          <a:xfrm>
            <a:off x="179512" y="1200151"/>
            <a:ext cx="4392488" cy="1515615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+mj-lt"/>
              </a:rPr>
              <a:t>Recreational therapists</a:t>
            </a:r>
            <a:endParaRPr lang="en-AU" sz="2000" dirty="0"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+mj-lt"/>
              </a:rPr>
              <a:t>First-line supervisors of mechanics, installers and repairers</a:t>
            </a:r>
            <a:endParaRPr lang="en-AU" sz="2000" dirty="0"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+mj-lt"/>
              </a:rPr>
              <a:t>Emergency management directors</a:t>
            </a:r>
            <a:endParaRPr lang="en-AU" sz="2000" dirty="0"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+mj-lt"/>
              </a:rPr>
              <a:t>Mental health and substance abuse social workers</a:t>
            </a:r>
            <a:endParaRPr lang="en-AU" sz="2000" dirty="0"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+mj-lt"/>
              </a:rPr>
              <a:t>Audiologists</a:t>
            </a:r>
            <a:endParaRPr lang="en-AU" sz="2000" dirty="0">
              <a:latin typeface="+mj-lt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644008" y="1129705"/>
            <a:ext cx="6048672" cy="223569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+mj-lt"/>
              </a:rPr>
              <a:t>698. Insurance underwriters</a:t>
            </a:r>
            <a:endParaRPr lang="en-AU" sz="2000" dirty="0">
              <a:latin typeface="+mj-lt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+mj-lt"/>
              </a:rPr>
              <a:t>699. Mathematical technicians</a:t>
            </a:r>
            <a:endParaRPr lang="en-AU" sz="2000" dirty="0">
              <a:latin typeface="+mj-lt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+mj-lt"/>
              </a:rPr>
              <a:t>700. Hand sewers</a:t>
            </a:r>
            <a:endParaRPr lang="en-AU" sz="2000" dirty="0">
              <a:latin typeface="+mj-lt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+mj-lt"/>
              </a:rPr>
              <a:t>701. Title examiners, abstractors and </a:t>
            </a:r>
            <a:br>
              <a:rPr lang="en-US" sz="2000" dirty="0">
                <a:latin typeface="+mj-lt"/>
              </a:rPr>
            </a:br>
            <a:r>
              <a:rPr lang="en-US" sz="2000" dirty="0">
                <a:latin typeface="+mj-lt"/>
              </a:rPr>
              <a:t>         searchers</a:t>
            </a:r>
            <a:endParaRPr lang="en-AU" sz="2000" dirty="0">
              <a:latin typeface="+mj-lt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+mj-lt"/>
              </a:rPr>
              <a:t>702. Telemarketers</a:t>
            </a:r>
            <a:endParaRPr lang="en-AU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967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000" dirty="0">
                <a:solidFill>
                  <a:srgbClr val="004765"/>
                </a:solidFill>
                <a:latin typeface="+mj-lt"/>
                <a:cs typeface="+mj-cs"/>
              </a:rPr>
              <a:t>Employable Attributes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AU" sz="3400" dirty="0">
                <a:latin typeface="+mj-lt"/>
              </a:rPr>
              <a:t>Ability</a:t>
            </a:r>
          </a:p>
          <a:p>
            <a:pPr lvl="2"/>
            <a:r>
              <a:rPr lang="en-AU" sz="3400" dirty="0">
                <a:latin typeface="+mj-lt"/>
              </a:rPr>
              <a:t>Likeability</a:t>
            </a:r>
          </a:p>
          <a:p>
            <a:pPr lvl="2"/>
            <a:r>
              <a:rPr lang="en-AU" sz="3400" dirty="0">
                <a:latin typeface="+mj-lt"/>
              </a:rPr>
              <a:t>Drive</a:t>
            </a:r>
          </a:p>
          <a:p>
            <a:pPr marL="914400" lvl="2" indent="0" algn="r">
              <a:buNone/>
            </a:pPr>
            <a:r>
              <a:rPr lang="en-US" sz="2400" dirty="0">
                <a:latin typeface="+mj-lt"/>
              </a:rPr>
              <a:t>Dr. Tomas Chamorro–</a:t>
            </a:r>
            <a:r>
              <a:rPr lang="en-US" sz="2400" dirty="0" err="1">
                <a:latin typeface="+mj-lt"/>
              </a:rPr>
              <a:t>Premuzic</a:t>
            </a:r>
            <a:endParaRPr lang="en-AU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1674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9512" y="123479"/>
            <a:ext cx="8964488" cy="936104"/>
          </a:xfrm>
        </p:spPr>
        <p:txBody>
          <a:bodyPr anchor="ctr"/>
          <a:lstStyle/>
          <a:p>
            <a:r>
              <a:rPr lang="en-US" sz="3000" dirty="0">
                <a:solidFill>
                  <a:srgbClr val="004765"/>
                </a:solidFill>
                <a:latin typeface="+mj-lt"/>
                <a:cs typeface="+mj-cs"/>
              </a:rPr>
              <a:t>The challenge for HR</a:t>
            </a:r>
            <a:endParaRPr lang="en-AU" sz="3000" dirty="0">
              <a:solidFill>
                <a:srgbClr val="004765"/>
              </a:solidFill>
              <a:latin typeface="+mj-lt"/>
              <a:cs typeface="+mj-cs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79512" y="1200151"/>
            <a:ext cx="8712968" cy="3027784"/>
          </a:xfrm>
        </p:spPr>
        <p:txBody>
          <a:bodyPr/>
          <a:lstStyle/>
          <a:p>
            <a:pPr marL="803275" indent="-803275" algn="ctr">
              <a:buNone/>
            </a:pPr>
            <a:endParaRPr lang="en-AU" sz="3600" dirty="0"/>
          </a:p>
          <a:p>
            <a:pPr marL="803275" indent="-803275" algn="ctr">
              <a:buNone/>
            </a:pPr>
            <a:r>
              <a:rPr lang="en-AU" sz="3200" dirty="0">
                <a:latin typeface="+mj-lt"/>
              </a:rPr>
              <a:t>“to make the best of </a:t>
            </a:r>
            <a:r>
              <a:rPr lang="en-AU" sz="3200" b="1" dirty="0">
                <a:latin typeface="+mj-lt"/>
              </a:rPr>
              <a:t>people</a:t>
            </a:r>
            <a:r>
              <a:rPr lang="en-AU" sz="3200" dirty="0">
                <a:latin typeface="+mj-lt"/>
              </a:rPr>
              <a:t> ... </a:t>
            </a:r>
            <a:br>
              <a:rPr lang="en-AU" sz="3200" dirty="0">
                <a:latin typeface="+mj-lt"/>
              </a:rPr>
            </a:br>
            <a:r>
              <a:rPr lang="en-AU" sz="3200" dirty="0">
                <a:latin typeface="+mj-lt"/>
              </a:rPr>
              <a:t>not just the best of clever technology”</a:t>
            </a:r>
          </a:p>
          <a:p>
            <a:pPr marL="803275" indent="-803275" algn="ctr">
              <a:buNone/>
            </a:pPr>
            <a:r>
              <a:rPr lang="en-AU" sz="3400" dirty="0"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2796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So, what does the future look like…?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b="1" dirty="0"/>
              <a:t>STEM skills clearly important</a:t>
            </a:r>
          </a:p>
          <a:p>
            <a:pPr lvl="1"/>
            <a:r>
              <a:rPr lang="en-AU" dirty="0"/>
              <a:t>But need to be doing skilled, not routine, work</a:t>
            </a:r>
          </a:p>
          <a:p>
            <a:pPr lvl="1"/>
            <a:endParaRPr lang="en-AU" dirty="0"/>
          </a:p>
          <a:p>
            <a:r>
              <a:rPr lang="en-AU" b="1" dirty="0"/>
              <a:t>People skills becoming more important</a:t>
            </a:r>
          </a:p>
          <a:p>
            <a:pPr lvl="1"/>
            <a:r>
              <a:rPr lang="en-AU" dirty="0"/>
              <a:t>Growing opportunities to use technology to help people…</a:t>
            </a:r>
          </a:p>
          <a:p>
            <a:endParaRPr lang="en-AU" dirty="0"/>
          </a:p>
          <a:p>
            <a:r>
              <a:rPr lang="en-AU" b="1" dirty="0"/>
              <a:t>Working WITH technology essential</a:t>
            </a:r>
          </a:p>
          <a:p>
            <a:pPr lvl="1"/>
            <a:r>
              <a:rPr lang="en-AU" dirty="0"/>
              <a:t>Key to greater productivity</a:t>
            </a:r>
          </a:p>
          <a:p>
            <a:pPr marL="457200" lvl="1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xmlns="" val="2276462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So, what does the future look like…?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31590"/>
            <a:ext cx="8568952" cy="3394472"/>
          </a:xfrm>
        </p:spPr>
        <p:txBody>
          <a:bodyPr/>
          <a:lstStyle/>
          <a:p>
            <a:r>
              <a:rPr lang="en-AU" b="1" dirty="0"/>
              <a:t>Lifelong learning is becoming increasingly important</a:t>
            </a:r>
          </a:p>
          <a:p>
            <a:pPr lvl="1"/>
            <a:r>
              <a:rPr lang="en-AU" dirty="0"/>
              <a:t>New models of education delivery</a:t>
            </a:r>
          </a:p>
          <a:p>
            <a:pPr marL="457200" lvl="1" indent="0">
              <a:buNone/>
            </a:pPr>
            <a:endParaRPr lang="en-AU" dirty="0"/>
          </a:p>
          <a:p>
            <a:r>
              <a:rPr lang="en-AU" b="1" dirty="0"/>
              <a:t>Existing business models disrupted</a:t>
            </a:r>
          </a:p>
          <a:p>
            <a:pPr lvl="1"/>
            <a:r>
              <a:rPr lang="en-AU" dirty="0"/>
              <a:t>Conglomerates replaced by networks?</a:t>
            </a:r>
          </a:p>
          <a:p>
            <a:pPr lvl="1"/>
            <a:r>
              <a:rPr lang="en-AU" dirty="0"/>
              <a:t>Employees by freelancers?</a:t>
            </a:r>
          </a:p>
          <a:p>
            <a:pPr marL="457200" lvl="1" indent="0">
              <a:buNone/>
            </a:pPr>
            <a:endParaRPr lang="en-AU" dirty="0"/>
          </a:p>
          <a:p>
            <a:r>
              <a:rPr lang="en-AU" b="1" dirty="0"/>
              <a:t>Technology facilitates flexible working</a:t>
            </a:r>
          </a:p>
          <a:p>
            <a:pPr lvl="1"/>
            <a:r>
              <a:rPr lang="en-AU" dirty="0"/>
              <a:t>Flexible careers</a:t>
            </a:r>
          </a:p>
        </p:txBody>
      </p:sp>
    </p:spTree>
    <p:extLst>
      <p:ext uri="{BB962C8B-B14F-4D97-AF65-F5344CB8AC3E}">
        <p14:creationId xmlns:p14="http://schemas.microsoft.com/office/powerpoint/2010/main" xmlns="" val="183405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What does the future of work mean to you?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i="1" dirty="0">
              <a:hlinkClick r:id="rId2"/>
            </a:endParaRPr>
          </a:p>
          <a:p>
            <a:endParaRPr lang="en-AU" i="1" dirty="0">
              <a:hlinkClick r:id="rId2"/>
            </a:endParaRPr>
          </a:p>
          <a:p>
            <a:endParaRPr lang="en-AU" i="1" dirty="0">
              <a:hlinkClick r:id="rId2"/>
            </a:endParaRPr>
          </a:p>
          <a:p>
            <a:pPr marL="0" indent="0" algn="ctr">
              <a:buNone/>
            </a:pPr>
            <a:r>
              <a:rPr lang="en-AU" sz="2000" i="1" dirty="0">
                <a:hlinkClick r:id="rId2"/>
              </a:rPr>
              <a:t>https://www.youtube.com/watch?v=dO5SKYF3iWE</a:t>
            </a:r>
            <a:r>
              <a:rPr lang="en-AU" sz="2000" i="1" dirty="0"/>
              <a:t> </a:t>
            </a:r>
          </a:p>
          <a:p>
            <a:pPr marL="0" indent="0" algn="ctr">
              <a:buNone/>
            </a:pPr>
            <a:endParaRPr lang="en-AU" sz="2000" i="1" dirty="0"/>
          </a:p>
          <a:p>
            <a:pPr marL="0" indent="0" algn="r">
              <a:buNone/>
            </a:pPr>
            <a:r>
              <a:rPr lang="en-AU" sz="2000" b="1" dirty="0"/>
              <a:t>Accenture UK</a:t>
            </a:r>
          </a:p>
          <a:p>
            <a:pPr marL="0" indent="0" algn="r">
              <a:buNone/>
            </a:pPr>
            <a:r>
              <a:rPr lang="en-AU" sz="2000" dirty="0"/>
              <a:t>2015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xmlns="" val="263930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5" y="1923678"/>
            <a:ext cx="8866752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3351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75370" y="123478"/>
            <a:ext cx="3793271" cy="494801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28600" dist="50800" dir="522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7911" y="3798574"/>
            <a:ext cx="8708178" cy="64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48370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79512" y="1200151"/>
            <a:ext cx="8712968" cy="3027784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AU" dirty="0">
                <a:latin typeface="+mj-lt"/>
              </a:rPr>
              <a:t>“CEOs know that they depend on their companies’</a:t>
            </a:r>
            <a:br>
              <a:rPr lang="en-AU" dirty="0">
                <a:latin typeface="+mj-lt"/>
              </a:rPr>
            </a:br>
            <a:r>
              <a:rPr lang="en-AU" dirty="0">
                <a:latin typeface="+mj-lt"/>
              </a:rPr>
              <a:t>human resources to achieve success. </a:t>
            </a:r>
            <a:br>
              <a:rPr lang="en-AU" dirty="0">
                <a:latin typeface="+mj-lt"/>
              </a:rPr>
            </a:br>
            <a:r>
              <a:rPr lang="en-AU" b="1" dirty="0">
                <a:latin typeface="+mj-lt"/>
              </a:rPr>
              <a:t>Businesses don’t create value...people do.”</a:t>
            </a:r>
          </a:p>
          <a:p>
            <a:pPr marL="0" indent="0" algn="ctr">
              <a:spcBef>
                <a:spcPts val="0"/>
              </a:spcBef>
              <a:buNone/>
            </a:pPr>
            <a:endParaRPr lang="en-AU" b="1" dirty="0"/>
          </a:p>
          <a:p>
            <a:pPr marL="0" indent="0" algn="ctr">
              <a:buNone/>
            </a:pPr>
            <a:endParaRPr lang="en-AU" sz="1800" dirty="0"/>
          </a:p>
          <a:p>
            <a:pPr marL="0" indent="0" algn="r">
              <a:buNone/>
            </a:pPr>
            <a:r>
              <a:rPr lang="en-AU" sz="1800" dirty="0">
                <a:latin typeface="+mj-lt"/>
              </a:rPr>
              <a:t>Ram Charan, Dominic Barton, Denis Carey</a:t>
            </a:r>
            <a:br>
              <a:rPr lang="en-AU" sz="1800" dirty="0">
                <a:latin typeface="+mj-lt"/>
              </a:rPr>
            </a:br>
            <a:r>
              <a:rPr lang="en-AU" sz="1800" i="1" dirty="0">
                <a:latin typeface="+mj-lt"/>
              </a:rPr>
              <a:t>Harvard Business Review, July-August Edition 2015</a:t>
            </a:r>
          </a:p>
        </p:txBody>
      </p:sp>
    </p:spTree>
    <p:extLst>
      <p:ext uri="{BB962C8B-B14F-4D97-AF65-F5344CB8AC3E}">
        <p14:creationId xmlns:p14="http://schemas.microsoft.com/office/powerpoint/2010/main" xmlns="" val="69990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79512" y="1200151"/>
            <a:ext cx="8712968" cy="3027784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latin typeface="+mj-lt"/>
              </a:rPr>
              <a:t>“Research by McKinsey and the Conference</a:t>
            </a:r>
            <a:br>
              <a:rPr lang="en-US" dirty="0">
                <a:latin typeface="+mj-lt"/>
              </a:rPr>
            </a:br>
            <a:r>
              <a:rPr lang="en-US" dirty="0">
                <a:latin typeface="+mj-lt"/>
              </a:rPr>
              <a:t> Board consistently finds that CEOs worldwide</a:t>
            </a:r>
            <a:br>
              <a:rPr lang="en-US" dirty="0">
                <a:latin typeface="+mj-lt"/>
              </a:rPr>
            </a:br>
            <a:r>
              <a:rPr lang="en-US" dirty="0">
                <a:latin typeface="+mj-lt"/>
              </a:rPr>
              <a:t>see </a:t>
            </a:r>
            <a:r>
              <a:rPr lang="en-US" b="1" dirty="0">
                <a:latin typeface="+mj-lt"/>
              </a:rPr>
              <a:t>human capital as a top challenge.”</a:t>
            </a:r>
            <a:endParaRPr lang="en-AU" b="1" dirty="0">
              <a:latin typeface="+mj-lt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AU" b="1" dirty="0">
              <a:latin typeface="+mj-lt"/>
            </a:endParaRPr>
          </a:p>
          <a:p>
            <a:pPr marL="0" indent="0" algn="ctr">
              <a:buNone/>
            </a:pPr>
            <a:endParaRPr lang="en-AU" sz="1800" dirty="0">
              <a:latin typeface="+mj-lt"/>
            </a:endParaRPr>
          </a:p>
          <a:p>
            <a:pPr marL="0" indent="0" algn="r">
              <a:buNone/>
            </a:pPr>
            <a:r>
              <a:rPr lang="en-AU" sz="1800" dirty="0">
                <a:latin typeface="+mj-lt"/>
              </a:rPr>
              <a:t>Ram Charan, Dominic Barton, Denis Carey</a:t>
            </a:r>
            <a:br>
              <a:rPr lang="en-AU" sz="1800" dirty="0">
                <a:latin typeface="+mj-lt"/>
              </a:rPr>
            </a:br>
            <a:r>
              <a:rPr lang="en-AU" sz="1800" i="1" dirty="0">
                <a:latin typeface="+mj-lt"/>
              </a:rPr>
              <a:t>Harvard Business Review, July-August 2015</a:t>
            </a:r>
          </a:p>
        </p:txBody>
      </p:sp>
    </p:spTree>
    <p:extLst>
      <p:ext uri="{BB962C8B-B14F-4D97-AF65-F5344CB8AC3E}">
        <p14:creationId xmlns:p14="http://schemas.microsoft.com/office/powerpoint/2010/main" xmlns="" val="40320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059582"/>
            <a:ext cx="8568952" cy="3394472"/>
          </a:xfrm>
        </p:spPr>
        <p:txBody>
          <a:bodyPr/>
          <a:lstStyle/>
          <a:p>
            <a:pPr>
              <a:spcAft>
                <a:spcPts val="1200"/>
              </a:spcAft>
              <a:tabLst>
                <a:tab pos="810260" algn="l"/>
              </a:tabLst>
            </a:pPr>
            <a:endParaRPr lang="en-AU" b="1" i="1" dirty="0">
              <a:latin typeface="Calibri" panose="020F0502020204030204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  <a:tabLst>
                <a:tab pos="810260" algn="l"/>
              </a:tabLst>
            </a:pPr>
            <a:endParaRPr lang="en-AU" b="1" i="1" dirty="0">
              <a:latin typeface="Calibri" panose="020F0502020204030204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 algn="ctr">
              <a:spcAft>
                <a:spcPts val="1200"/>
              </a:spcAft>
              <a:buNone/>
              <a:tabLst>
                <a:tab pos="810260" algn="l"/>
              </a:tabLst>
            </a:pPr>
            <a:r>
              <a:rPr lang="en-AU" sz="2400" b="1" i="1" dirty="0"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“Robots </a:t>
            </a:r>
            <a:r>
              <a:rPr lang="en-AU" sz="2400" i="1" dirty="0"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will be performing almost half of manufacturing tasks in a decade</a:t>
            </a:r>
            <a:r>
              <a:rPr lang="en-AU" sz="2400" b="1" i="1" dirty="0"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” </a:t>
            </a:r>
          </a:p>
          <a:p>
            <a:pPr marL="0" indent="0" algn="r">
              <a:spcAft>
                <a:spcPts val="1200"/>
              </a:spcAft>
              <a:buNone/>
              <a:tabLst>
                <a:tab pos="810260" algn="l"/>
              </a:tabLst>
            </a:pPr>
            <a:endParaRPr lang="en-AU" sz="2400" b="1" i="1" dirty="0">
              <a:latin typeface="+mj-lt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0" indent="0" algn="r">
              <a:spcAft>
                <a:spcPts val="1200"/>
              </a:spcAft>
              <a:buNone/>
              <a:tabLst>
                <a:tab pos="810260" algn="l"/>
              </a:tabLst>
            </a:pPr>
            <a:r>
              <a:rPr lang="en-AU" i="1" dirty="0"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Bank of America </a:t>
            </a:r>
          </a:p>
          <a:p>
            <a:pPr marL="0" indent="0" algn="r">
              <a:spcAft>
                <a:spcPts val="1200"/>
              </a:spcAft>
              <a:buNone/>
              <a:tabLst>
                <a:tab pos="810260" algn="l"/>
              </a:tabLst>
            </a:pPr>
            <a:r>
              <a:rPr lang="en-AU" b="1" i="1" dirty="0"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Merrill Lynch</a:t>
            </a:r>
            <a:endParaRPr lang="en-AU" dirty="0">
              <a:latin typeface="+mj-lt"/>
              <a:ea typeface="Cambria" panose="02040503050406030204" pitchFamily="18" charset="0"/>
              <a:cs typeface="Arial" panose="020B0604020202020204" pitchFamily="34" charset="0"/>
            </a:endParaRP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xmlns="" val="165232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059582"/>
            <a:ext cx="8568952" cy="3394472"/>
          </a:xfrm>
        </p:spPr>
        <p:txBody>
          <a:bodyPr/>
          <a:lstStyle/>
          <a:p>
            <a:endParaRPr lang="en-AU" b="1" dirty="0"/>
          </a:p>
          <a:p>
            <a:endParaRPr lang="en-AU" b="1" dirty="0"/>
          </a:p>
          <a:p>
            <a:endParaRPr lang="en-AU" b="1" dirty="0"/>
          </a:p>
          <a:p>
            <a:pPr marL="0" indent="0" algn="ctr">
              <a:buNone/>
            </a:pPr>
            <a:r>
              <a:rPr lang="en-AU" sz="2400" b="1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AU" sz="2400" b="1" dirty="0">
                <a:latin typeface="+mj-lt"/>
                <a:cs typeface="Arial" panose="020B0604020202020204" pitchFamily="34" charset="0"/>
              </a:rPr>
              <a:t>     “Robots </a:t>
            </a:r>
            <a:r>
              <a:rPr lang="en-AU" sz="2400" dirty="0">
                <a:latin typeface="+mj-lt"/>
                <a:cs typeface="Arial" panose="020B0604020202020204" pitchFamily="34" charset="0"/>
              </a:rPr>
              <a:t>don’t kill jobs</a:t>
            </a:r>
            <a:r>
              <a:rPr lang="en-AU" sz="2400" b="1" dirty="0">
                <a:latin typeface="+mj-lt"/>
                <a:cs typeface="Arial" panose="020B0604020202020204" pitchFamily="34" charset="0"/>
              </a:rPr>
              <a:t>, people </a:t>
            </a:r>
            <a:r>
              <a:rPr lang="en-AU" sz="2400" dirty="0">
                <a:latin typeface="+mj-lt"/>
                <a:cs typeface="Arial" panose="020B0604020202020204" pitchFamily="34" charset="0"/>
              </a:rPr>
              <a:t>do</a:t>
            </a:r>
            <a:r>
              <a:rPr lang="en-AU" sz="2400" b="1" dirty="0">
                <a:latin typeface="+mj-lt"/>
                <a:cs typeface="Arial" panose="020B0604020202020204" pitchFamily="34" charset="0"/>
              </a:rPr>
              <a:t>”</a:t>
            </a:r>
          </a:p>
          <a:p>
            <a:pPr marL="0" indent="0" algn="r">
              <a:buNone/>
            </a:pPr>
            <a:endParaRPr lang="en-AU" sz="2000" dirty="0">
              <a:latin typeface="+mj-lt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en-AU" sz="2000" dirty="0">
                <a:latin typeface="+mj-lt"/>
                <a:cs typeface="Arial" panose="020B0604020202020204" pitchFamily="34" charset="0"/>
              </a:rPr>
              <a:t>Peter Cheese</a:t>
            </a:r>
          </a:p>
          <a:p>
            <a:pPr marL="0" indent="0" algn="r">
              <a:buNone/>
            </a:pPr>
            <a:r>
              <a:rPr lang="en-AU" sz="2000" b="1" dirty="0">
                <a:latin typeface="+mj-lt"/>
                <a:cs typeface="Arial" panose="020B0604020202020204" pitchFamily="34" charset="0"/>
              </a:rPr>
              <a:t>CEO, CIPD</a:t>
            </a:r>
            <a:r>
              <a:rPr lang="en-AU" sz="2000" dirty="0">
                <a:latin typeface="+mj-lt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4" name="Picture 2" descr="https://i.ytimg.com/vi/gy5g33S0Gzo/maxresdefault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395536" y="1347614"/>
            <a:ext cx="2704083" cy="267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0529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None/>
              <a:tabLst>
                <a:tab pos="810260" algn="l"/>
              </a:tabLst>
            </a:pPr>
            <a:r>
              <a:rPr lang="en-AU" sz="2400" dirty="0"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“To make sure that the </a:t>
            </a:r>
            <a:r>
              <a:rPr lang="en-AU" sz="2400" b="1" dirty="0"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future of work is human</a:t>
            </a:r>
            <a:r>
              <a:rPr lang="en-AU" sz="2400" dirty="0"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, and that we are designing workplaces that make the </a:t>
            </a:r>
            <a:r>
              <a:rPr lang="en-AU" sz="2400" b="1" dirty="0"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best of people</a:t>
            </a:r>
            <a:r>
              <a:rPr lang="en-AU" sz="2400" dirty="0"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.... </a:t>
            </a:r>
            <a:r>
              <a:rPr lang="en-AU" sz="2400" b="1" dirty="0"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not</a:t>
            </a:r>
            <a:r>
              <a:rPr lang="en-AU" sz="2400" dirty="0"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 just the best of clever technology”</a:t>
            </a:r>
          </a:p>
          <a:p>
            <a:pPr marL="0" indent="0" algn="r">
              <a:buNone/>
            </a:pPr>
            <a:endParaRPr lang="en-AU" dirty="0">
              <a:latin typeface="+mj-lt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en-AU" dirty="0">
                <a:latin typeface="+mj-lt"/>
                <a:cs typeface="Arial" panose="020B0604020202020204" pitchFamily="34" charset="0"/>
              </a:rPr>
              <a:t>Peter Cheese</a:t>
            </a:r>
          </a:p>
          <a:p>
            <a:pPr marL="0" indent="0" algn="r">
              <a:buNone/>
            </a:pPr>
            <a:r>
              <a:rPr lang="en-AU" b="1" dirty="0">
                <a:latin typeface="+mj-lt"/>
                <a:cs typeface="Arial" panose="020B0604020202020204" pitchFamily="34" charset="0"/>
              </a:rPr>
              <a:t>CEO, CIPD</a:t>
            </a:r>
            <a:endParaRPr lang="en-A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015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Sully </a:t>
            </a:r>
          </a:p>
        </p:txBody>
      </p:sp>
      <p:pic>
        <p:nvPicPr>
          <p:cNvPr id="1032" name="Picture 8" descr="ChesleySullenbergerInter20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55686" y="1131591"/>
            <a:ext cx="4504636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2584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530</TotalTime>
  <Words>375</Words>
  <Application>Microsoft Office PowerPoint</Application>
  <PresentationFormat>On-screen Show (16:9)</PresentationFormat>
  <Paragraphs>115</Paragraphs>
  <Slides>27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Office Theme</vt:lpstr>
      <vt:lpstr>Custom Design</vt:lpstr>
      <vt:lpstr>1_Custom Design</vt:lpstr>
      <vt:lpstr>2_Custom Design</vt:lpstr>
      <vt:lpstr>3_Custom Design</vt:lpstr>
      <vt:lpstr>4_Custom Design</vt:lpstr>
      <vt:lpstr>5_Custom Design</vt:lpstr>
      <vt:lpstr>‘Future of Work and the Impact on Human Capital’  Angelina Pillai National Manager, Professional Development  Australian Human Resources Institute</vt:lpstr>
      <vt:lpstr>AHRI – 73 years and counting</vt:lpstr>
      <vt:lpstr>Slide 3</vt:lpstr>
      <vt:lpstr>Slide 4</vt:lpstr>
      <vt:lpstr>Slide 5</vt:lpstr>
      <vt:lpstr>Slide 6</vt:lpstr>
      <vt:lpstr>Slide 7</vt:lpstr>
      <vt:lpstr>Slide 8</vt:lpstr>
      <vt:lpstr>Sully </vt:lpstr>
      <vt:lpstr>ASIMO</vt:lpstr>
      <vt:lpstr>Kiva Robots</vt:lpstr>
      <vt:lpstr>What is the fourth revolution?</vt:lpstr>
      <vt:lpstr>Slide 13</vt:lpstr>
      <vt:lpstr>Technological Unemployment</vt:lpstr>
      <vt:lpstr>Slide 15</vt:lpstr>
      <vt:lpstr>HR Certification </vt:lpstr>
      <vt:lpstr>Slide 17</vt:lpstr>
      <vt:lpstr>Slide 18</vt:lpstr>
      <vt:lpstr>Top five “safe” occupations</vt:lpstr>
      <vt:lpstr>Bottom five “unsafe” occupations</vt:lpstr>
      <vt:lpstr>Frey-Osborne Analysis</vt:lpstr>
      <vt:lpstr>Employable Attributes</vt:lpstr>
      <vt:lpstr>The challenge for HR</vt:lpstr>
      <vt:lpstr>So, what does the future look like…?</vt:lpstr>
      <vt:lpstr>So, what does the future look like…?</vt:lpstr>
      <vt:lpstr>What does the future of work mean to you?</vt:lpstr>
      <vt:lpstr>Slide 27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Kelly McKillop</dc:creator>
  <cp:lastModifiedBy>user</cp:lastModifiedBy>
  <cp:revision>53</cp:revision>
  <dcterms:created xsi:type="dcterms:W3CDTF">2015-02-02T23:05:03Z</dcterms:created>
  <dcterms:modified xsi:type="dcterms:W3CDTF">2016-11-08T19:49:41Z</dcterms:modified>
</cp:coreProperties>
</file>